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8.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71512692-6849-4363-9419-271BB6BB920E}">
  <a:tblStyle styleId="{71512692-6849-4363-9419-271BB6BB920E}" styleName="Table_0">
    <a:wholeTbl>
      <a:tcStyle>
        <a:tcBdr>
          <a:left>
            <a:ln cap="flat" w="9525">
              <a:solidFill>
                <a:srgbClr val="000000"/>
              </a:solidFill>
              <a:prstDash val="solid"/>
              <a:round/>
              <a:headEnd len="med" w="med" type="none"/>
              <a:tailEnd len="med" w="med" type="none"/>
            </a:ln>
          </a:left>
          <a:right>
            <a:ln cap="flat" w="9525">
              <a:solidFill>
                <a:srgbClr val="000000"/>
              </a:solidFill>
              <a:prstDash val="solid"/>
              <a:round/>
              <a:headEnd len="med" w="med" type="none"/>
              <a:tailEnd len="med" w="med" type="none"/>
            </a:ln>
          </a:right>
          <a:top>
            <a:ln cap="flat" w="9525">
              <a:solidFill>
                <a:srgbClr val="000000"/>
              </a:solidFill>
              <a:prstDash val="solid"/>
              <a:round/>
              <a:headEnd len="med" w="med" type="none"/>
              <a:tailEnd len="med" w="med" type="none"/>
            </a:ln>
          </a:top>
          <a:bottom>
            <a:ln cap="flat" w="9525">
              <a:solidFill>
                <a:srgbClr val="000000"/>
              </a:solidFill>
              <a:prstDash val="solid"/>
              <a:round/>
              <a:headEnd len="med" w="med" type="none"/>
              <a:tailEnd len="med" w="med" type="none"/>
            </a:ln>
          </a:bottom>
          <a:insideH>
            <a:ln cap="flat" w="9525">
              <a:solidFill>
                <a:srgbClr val="000000"/>
              </a:solidFill>
              <a:prstDash val="solid"/>
              <a:round/>
              <a:headEnd len="med" w="med" type="none"/>
              <a:tailEnd len="med" w="med" type="none"/>
            </a:ln>
          </a:insideH>
          <a:insideV>
            <a:ln cap="flat" w="9525">
              <a:solidFill>
                <a:srgbClr val="000000"/>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2.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 name="Shape 41"/>
        <p:cNvGrpSpPr/>
        <p:nvPr/>
      </p:nvGrpSpPr>
      <p:grpSpPr>
        <a:xfrm>
          <a:off x="0" y="0"/>
          <a:ext cx="0" cy="0"/>
          <a:chOff x="0" y="0"/>
          <a:chExt cx="0" cy="0"/>
        </a:xfrm>
      </p:grpSpPr>
      <p:sp>
        <p:nvSpPr>
          <p:cNvPr id="42" name="Shape 4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3" name="Shape 4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 name="Shape 48"/>
        <p:cNvGrpSpPr/>
        <p:nvPr/>
      </p:nvGrpSpPr>
      <p:grpSpPr>
        <a:xfrm>
          <a:off x="0" y="0"/>
          <a:ext cx="0" cy="0"/>
          <a:chOff x="0" y="0"/>
          <a:chExt cx="0" cy="0"/>
        </a:xfrm>
      </p:grpSpPr>
      <p:sp>
        <p:nvSpPr>
          <p:cNvPr id="49" name="Shape 4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0" name="Shape 5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6" name="Shape 5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3" name="Shape 7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9" name="Shape 8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x="0" y="0"/>
          <a:ext cx="0" cy="0"/>
          <a:chOff x="0" y="0"/>
          <a:chExt cx="0" cy="0"/>
        </a:xfrm>
      </p:grpSpPr>
      <p:sp>
        <p:nvSpPr>
          <p:cNvPr id="8" name="Shape 8"/>
          <p:cNvSpPr/>
          <p:nvPr/>
        </p:nvSpPr>
        <p:spPr>
          <a:xfrm flipH="1" rot="10800000">
            <a:off x="0" y="2984999"/>
            <a:ext cx="9144000" cy="2158500"/>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9" name="Shape 9"/>
          <p:cNvSpPr/>
          <p:nvPr/>
        </p:nvSpPr>
        <p:spPr>
          <a:xfrm>
            <a:off x="0" y="2393175"/>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10" name="Shape 10"/>
          <p:cNvSpPr/>
          <p:nvPr/>
        </p:nvSpPr>
        <p:spPr>
          <a:xfrm flipH="1" rot="10800000">
            <a:off x="0" y="2983958"/>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11" name="Shape 11"/>
          <p:cNvSpPr txBox="1"/>
          <p:nvPr>
            <p:ph type="ctrTitle"/>
          </p:nvPr>
        </p:nvSpPr>
        <p:spPr>
          <a:xfrm>
            <a:off x="685800" y="1746892"/>
            <a:ext cx="7772400" cy="1238099"/>
          </a:xfrm>
          <a:prstGeom prst="rect">
            <a:avLst/>
          </a:prstGeom>
        </p:spPr>
        <p:txBody>
          <a:bodyPr anchorCtr="0" anchor="b"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12" name="Shape 12"/>
          <p:cNvSpPr txBox="1"/>
          <p:nvPr>
            <p:ph idx="1" type="subTitle"/>
          </p:nvPr>
        </p:nvSpPr>
        <p:spPr>
          <a:xfrm>
            <a:off x="685800" y="3093357"/>
            <a:ext cx="7772400" cy="666600"/>
          </a:xfrm>
          <a:prstGeom prst="rect">
            <a:avLst/>
          </a:prstGeom>
        </p:spPr>
        <p:txBody>
          <a:bodyPr anchorCtr="0" anchor="t" bIns="91425" lIns="91425" rIns="91425" tIns="91425"/>
          <a:lstStyle>
            <a:lvl1pPr algn="ctr">
              <a:spcBef>
                <a:spcPts val="0"/>
              </a:spcBef>
              <a:buClr>
                <a:schemeClr val="dk2"/>
              </a:buClr>
              <a:buSzPct val="100000"/>
              <a:buNone/>
              <a:defRPr i="1" sz="2400">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i="1" sz="2400">
                <a:solidFill>
                  <a:schemeClr val="dk2"/>
                </a:solidFill>
              </a:defRPr>
            </a:lvl4pPr>
            <a:lvl5pPr algn="ctr">
              <a:spcBef>
                <a:spcPts val="0"/>
              </a:spcBef>
              <a:buClr>
                <a:schemeClr val="dk2"/>
              </a:buClr>
              <a:buSzPct val="100000"/>
              <a:buNone/>
              <a:defRPr i="1" sz="2400">
                <a:solidFill>
                  <a:schemeClr val="dk2"/>
                </a:solidFill>
              </a:defRPr>
            </a:lvl5pPr>
            <a:lvl6pPr algn="ctr">
              <a:spcBef>
                <a:spcPts val="0"/>
              </a:spcBef>
              <a:buClr>
                <a:schemeClr val="dk2"/>
              </a:buClr>
              <a:buSzPct val="100000"/>
              <a:buNone/>
              <a:defRPr i="1" sz="2400">
                <a:solidFill>
                  <a:schemeClr val="dk2"/>
                </a:solidFill>
              </a:defRPr>
            </a:lvl6pPr>
            <a:lvl7pPr algn="ctr">
              <a:spcBef>
                <a:spcPts val="0"/>
              </a:spcBef>
              <a:buClr>
                <a:schemeClr val="dk2"/>
              </a:buClr>
              <a:buSzPct val="100000"/>
              <a:buNone/>
              <a:defRPr i="1" sz="2400">
                <a:solidFill>
                  <a:schemeClr val="dk2"/>
                </a:solidFill>
              </a:defRPr>
            </a:lvl7pPr>
            <a:lvl8pPr algn="ctr">
              <a:spcBef>
                <a:spcPts val="0"/>
              </a:spcBef>
              <a:buClr>
                <a:schemeClr val="dk2"/>
              </a:buClr>
              <a:buSzPct val="100000"/>
              <a:buNone/>
              <a:defRPr i="1" sz="2400">
                <a:solidFill>
                  <a:schemeClr val="dk2"/>
                </a:solidFill>
              </a:defRPr>
            </a:lvl8pPr>
            <a:lvl9pPr algn="ctr">
              <a:spcBef>
                <a:spcPts val="0"/>
              </a:spcBef>
              <a:buClr>
                <a:schemeClr val="dk2"/>
              </a:buClr>
              <a:buSzPct val="100000"/>
              <a:buNone/>
              <a:defRPr i="1" sz="24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x="0" y="0"/>
          <a:ext cx="0" cy="0"/>
          <a:chOff x="0" y="0"/>
          <a:chExt cx="0" cy="0"/>
        </a:xfrm>
      </p:grpSpPr>
      <p:sp>
        <p:nvSpPr>
          <p:cNvPr id="14" name="Shape 14"/>
          <p:cNvSpPr/>
          <p:nvPr/>
        </p:nvSpPr>
        <p:spPr>
          <a:xfrm flipH="1" rot="10800000">
            <a:off x="0" y="1163100"/>
            <a:ext cx="9144000" cy="3980399"/>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15" name="Shape 15"/>
          <p:cNvSpPr/>
          <p:nvPr/>
        </p:nvSpPr>
        <p:spPr>
          <a:xfrm flipH="1">
            <a:off x="4526627" y="571349"/>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16" name="Shape 16"/>
          <p:cNvSpPr/>
          <p:nvPr/>
        </p:nvSpPr>
        <p:spPr>
          <a:xfrm rot="10800000">
            <a:off x="4526627" y="1162132"/>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17" name="Shape 17"/>
          <p:cNvSpPr txBox="1"/>
          <p:nvPr>
            <p:ph type="title"/>
          </p:nvPr>
        </p:nvSpPr>
        <p:spPr>
          <a:xfrm>
            <a:off x="457200" y="205978"/>
            <a:ext cx="8229600" cy="857400"/>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x="0" y="0"/>
          <a:ext cx="0" cy="0"/>
          <a:chOff x="0" y="0"/>
          <a:chExt cx="0" cy="0"/>
        </a:xfrm>
      </p:grpSpPr>
      <p:sp>
        <p:nvSpPr>
          <p:cNvPr id="20" name="Shape 20"/>
          <p:cNvSpPr/>
          <p:nvPr/>
        </p:nvSpPr>
        <p:spPr>
          <a:xfrm flipH="1" rot="10800000">
            <a:off x="0" y="1163100"/>
            <a:ext cx="9144000" cy="3980399"/>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21" name="Shape 21"/>
          <p:cNvSpPr/>
          <p:nvPr/>
        </p:nvSpPr>
        <p:spPr>
          <a:xfrm rot="10800000">
            <a:off x="4526627" y="1162132"/>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22" name="Shape 22"/>
          <p:cNvSpPr txBox="1"/>
          <p:nvPr>
            <p:ph type="title"/>
          </p:nvPr>
        </p:nvSpPr>
        <p:spPr>
          <a:xfrm>
            <a:off x="457200" y="205978"/>
            <a:ext cx="8229600" cy="857400"/>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p:nvPr/>
        </p:nvSpPr>
        <p:spPr>
          <a:xfrm flipH="1">
            <a:off x="4526627" y="571349"/>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25" name="Shape 25"/>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p:nvPr/>
        </p:nvSpPr>
        <p:spPr>
          <a:xfrm flipH="1" rot="10800000">
            <a:off x="0" y="1163100"/>
            <a:ext cx="9144000" cy="3980399"/>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28" name="Shape 28"/>
          <p:cNvSpPr/>
          <p:nvPr/>
        </p:nvSpPr>
        <p:spPr>
          <a:xfrm flipH="1">
            <a:off x="4526627" y="571349"/>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29" name="Shape 29"/>
          <p:cNvSpPr txBox="1"/>
          <p:nvPr>
            <p:ph type="title"/>
          </p:nvPr>
        </p:nvSpPr>
        <p:spPr>
          <a:xfrm>
            <a:off x="457200" y="205978"/>
            <a:ext cx="8229600" cy="857400"/>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0" name="Shape 30"/>
          <p:cNvSpPr/>
          <p:nvPr/>
        </p:nvSpPr>
        <p:spPr>
          <a:xfrm rot="10800000">
            <a:off x="4526627" y="1162132"/>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1" name="Shape 31"/>
        <p:cNvGrpSpPr/>
        <p:nvPr/>
      </p:nvGrpSpPr>
      <p:grpSpPr>
        <a:xfrm>
          <a:off x="0" y="0"/>
          <a:ext cx="0" cy="0"/>
          <a:chOff x="0" y="0"/>
          <a:chExt cx="0" cy="0"/>
        </a:xfrm>
      </p:grpSpPr>
      <p:sp>
        <p:nvSpPr>
          <p:cNvPr id="32" name="Shape 32"/>
          <p:cNvSpPr/>
          <p:nvPr/>
        </p:nvSpPr>
        <p:spPr>
          <a:xfrm flipH="1" rot="10800000">
            <a:off x="0" y="4412699"/>
            <a:ext cx="9144000" cy="730799"/>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33" name="Shape 33"/>
          <p:cNvSpPr/>
          <p:nvPr/>
        </p:nvSpPr>
        <p:spPr>
          <a:xfrm flipH="1">
            <a:off x="4526627" y="3820834"/>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34" name="Shape 34"/>
          <p:cNvSpPr/>
          <p:nvPr/>
        </p:nvSpPr>
        <p:spPr>
          <a:xfrm rot="10800000">
            <a:off x="4526627" y="4411617"/>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35" name="Shape 35"/>
          <p:cNvSpPr txBox="1"/>
          <p:nvPr>
            <p:ph idx="1" type="body"/>
          </p:nvPr>
        </p:nvSpPr>
        <p:spPr>
          <a:xfrm>
            <a:off x="457200" y="4421726"/>
            <a:ext cx="8229600" cy="505200"/>
          </a:xfrm>
          <a:prstGeom prst="rect">
            <a:avLst/>
          </a:prstGeom>
        </p:spPr>
        <p:txBody>
          <a:bodyPr anchorCtr="0" anchor="ctr" bIns="91425" lIns="91425" rIns="91425" tIns="91425"/>
          <a:lstStyle>
            <a:lvl1pPr>
              <a:spcBef>
                <a:spcPts val="0"/>
              </a:spcBef>
              <a:buClr>
                <a:schemeClr val="dk2"/>
              </a:buClr>
              <a:buSzPct val="100000"/>
              <a:buNone/>
              <a:defRPr i="1" sz="2400">
                <a:solidFill>
                  <a:schemeClr val="dk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6" name="Shape 36"/>
        <p:cNvGrpSpPr/>
        <p:nvPr/>
      </p:nvGrpSpPr>
      <p:grpSpPr>
        <a:xfrm>
          <a:off x="0" y="0"/>
          <a:ext cx="0" cy="0"/>
          <a:chOff x="0" y="0"/>
          <a:chExt cx="0" cy="0"/>
        </a:xfrm>
      </p:grpSpPr>
      <p:sp>
        <p:nvSpPr>
          <p:cNvPr id="37" name="Shape 37"/>
          <p:cNvSpPr/>
          <p:nvPr/>
        </p:nvSpPr>
        <p:spPr>
          <a:xfrm>
            <a:off x="6676" y="76256"/>
            <a:ext cx="9134130" cy="5054792"/>
          </a:xfrm>
          <a:custGeom>
            <a:pathLst>
              <a:path extrusionOk="0" h="6739723" w="9157023">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accent1"/>
            </a:gs>
            <a:gs pos="100000">
              <a:schemeClr val="dk2"/>
            </a:gs>
          </a:gsLst>
          <a:path path="circle">
            <a:fillToRect b="50%" l="50%" r="50%" t="50%"/>
          </a:path>
          <a:tileRect/>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ctr" bIns="91425" lIns="91425" rIns="91425" tIns="91425"/>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3" Type="http://schemas.openxmlformats.org/officeDocument/2006/relationships/hyperlink" Target="http://dictionary.reference.com/browse/natur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x="0" y="0"/>
          <a:ext cx="0" cy="0"/>
          <a:chOff x="0" y="0"/>
          <a:chExt cx="0" cy="0"/>
        </a:xfrm>
      </p:grpSpPr>
      <p:sp>
        <p:nvSpPr>
          <p:cNvPr id="39" name="Shape 39"/>
          <p:cNvSpPr txBox="1"/>
          <p:nvPr>
            <p:ph type="ctrTitle"/>
          </p:nvPr>
        </p:nvSpPr>
        <p:spPr>
          <a:xfrm>
            <a:off x="685800" y="1746892"/>
            <a:ext cx="7772400" cy="1238099"/>
          </a:xfrm>
          <a:prstGeom prst="rect">
            <a:avLst/>
          </a:prstGeom>
        </p:spPr>
        <p:txBody>
          <a:bodyPr anchorCtr="0" anchor="b" bIns="91425" lIns="91425" rIns="91425" tIns="91425">
            <a:noAutofit/>
          </a:bodyPr>
          <a:lstStyle/>
          <a:p>
            <a:pPr>
              <a:spcBef>
                <a:spcPts val="0"/>
              </a:spcBef>
              <a:buNone/>
            </a:pPr>
            <a:r>
              <a:rPr lang="en"/>
              <a:t>Supporting Details</a:t>
            </a:r>
          </a:p>
        </p:txBody>
      </p:sp>
      <p:sp>
        <p:nvSpPr>
          <p:cNvPr id="40" name="Shape 40"/>
          <p:cNvSpPr txBox="1"/>
          <p:nvPr>
            <p:ph idx="1" type="subTitle"/>
          </p:nvPr>
        </p:nvSpPr>
        <p:spPr>
          <a:xfrm>
            <a:off x="685800" y="3093357"/>
            <a:ext cx="7772400" cy="666600"/>
          </a:xfrm>
          <a:prstGeom prst="rect">
            <a:avLst/>
          </a:prstGeom>
        </p:spPr>
        <p:txBody>
          <a:bodyPr anchorCtr="0" anchor="t" bIns="91425" lIns="91425" rIns="91425" tIns="91425">
            <a:noAutofit/>
          </a:bodyPr>
          <a:lstStyle/>
          <a:p>
            <a:pPr>
              <a:spcBef>
                <a:spcPts val="0"/>
              </a:spcBef>
              <a:buNone/>
            </a:pPr>
            <a:r>
              <a:rPr lang="en"/>
              <a:t>Categorizing Details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x="0" y="0"/>
          <a:ext cx="0" cy="0"/>
          <a:chOff x="0" y="0"/>
          <a:chExt cx="0" cy="0"/>
        </a:xfrm>
      </p:grpSpPr>
      <p:sp>
        <p:nvSpPr>
          <p:cNvPr id="45" name="Shape 45"/>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a:t>Main Idea</a:t>
            </a:r>
          </a:p>
        </p:txBody>
      </p:sp>
      <p:sp>
        <p:nvSpPr>
          <p:cNvPr id="46" name="Shape 46"/>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b="1" lang="en">
                <a:solidFill>
                  <a:srgbClr val="0000FF"/>
                </a:solidFill>
              </a:rPr>
              <a:t>Definition:</a:t>
            </a:r>
            <a:r>
              <a:rPr lang="en"/>
              <a:t> The main point the author is trying to make about a subject/topic.</a:t>
            </a:r>
          </a:p>
          <a:p>
            <a:pPr rtl="0">
              <a:spcBef>
                <a:spcPts val="0"/>
              </a:spcBef>
              <a:buNone/>
            </a:pPr>
            <a:r>
              <a:t/>
            </a:r>
            <a:endParaRPr/>
          </a:p>
          <a:p>
            <a:pPr>
              <a:spcBef>
                <a:spcPts val="0"/>
              </a:spcBef>
              <a:buNone/>
            </a:pPr>
            <a:r>
              <a:t/>
            </a:r>
            <a:endParaRPr/>
          </a:p>
        </p:txBody>
      </p:sp>
      <p:graphicFrame>
        <p:nvGraphicFramePr>
          <p:cNvPr id="47" name="Shape 47"/>
          <p:cNvGraphicFramePr/>
          <p:nvPr/>
        </p:nvGraphicFramePr>
        <p:xfrm>
          <a:off x="880050" y="2645900"/>
          <a:ext cx="3000000" cy="3000000"/>
        </p:xfrm>
        <a:graphic>
          <a:graphicData uri="http://schemas.openxmlformats.org/drawingml/2006/table">
            <a:tbl>
              <a:tblPr>
                <a:noFill/>
                <a:tableStyleId>{71512692-6849-4363-9419-271BB6BB920E}</a:tableStyleId>
              </a:tblPr>
              <a:tblGrid>
                <a:gridCol w="3619500"/>
                <a:gridCol w="3619500"/>
              </a:tblGrid>
              <a:tr h="381000">
                <a:tc>
                  <a:txBody>
                    <a:bodyPr>
                      <a:noAutofit/>
                    </a:bodyPr>
                    <a:lstStyle/>
                    <a:p>
                      <a:pPr rtl="0">
                        <a:spcBef>
                          <a:spcPts val="0"/>
                        </a:spcBef>
                        <a:buNone/>
                      </a:pPr>
                      <a:r>
                        <a:rPr b="1" lang="en" sz="2000" u="sng">
                          <a:solidFill>
                            <a:srgbClr val="FF0000"/>
                          </a:solidFill>
                        </a:rPr>
                        <a:t>Implied</a:t>
                      </a:r>
                      <a:r>
                        <a:rPr b="1" lang="en" sz="2000" u="sng"/>
                        <a:t> Main Idea</a:t>
                      </a:r>
                    </a:p>
                    <a:p>
                      <a:pPr indent="-355600" lvl="0" marL="457200" rtl="0">
                        <a:spcBef>
                          <a:spcPts val="0"/>
                        </a:spcBef>
                        <a:buClr>
                          <a:srgbClr val="000000"/>
                        </a:buClr>
                        <a:buSzPct val="100000"/>
                        <a:buFont typeface="Arial"/>
                        <a:buChar char="●"/>
                      </a:pPr>
                      <a:r>
                        <a:rPr lang="en" sz="2000"/>
                        <a:t>Not explicitly stated in the text</a:t>
                      </a:r>
                    </a:p>
                    <a:p>
                      <a:pPr indent="-355600" lvl="0" marL="457200">
                        <a:spcBef>
                          <a:spcPts val="0"/>
                        </a:spcBef>
                        <a:buClr>
                          <a:srgbClr val="000000"/>
                        </a:buClr>
                        <a:buSzPct val="100000"/>
                        <a:buFont typeface="Arial"/>
                        <a:buChar char="●"/>
                      </a:pPr>
                      <a:r>
                        <a:rPr lang="en" sz="2000"/>
                        <a:t>Must use details to INFER it</a:t>
                      </a:r>
                    </a:p>
                  </a:txBody>
                  <a:tcPr marT="91425" marB="91425" marR="91425" marL="91425"/>
                </a:tc>
                <a:tc>
                  <a:txBody>
                    <a:bodyPr>
                      <a:noAutofit/>
                    </a:bodyPr>
                    <a:lstStyle/>
                    <a:p>
                      <a:pPr rtl="0">
                        <a:spcBef>
                          <a:spcPts val="0"/>
                        </a:spcBef>
                        <a:buNone/>
                      </a:pPr>
                      <a:r>
                        <a:rPr b="1" lang="en" sz="2000" u="sng">
                          <a:solidFill>
                            <a:srgbClr val="FF0000"/>
                          </a:solidFill>
                        </a:rPr>
                        <a:t>Stated </a:t>
                      </a:r>
                      <a:r>
                        <a:rPr b="1" lang="en" sz="2000" u="sng"/>
                        <a:t>Main Idea</a:t>
                      </a:r>
                    </a:p>
                    <a:p>
                      <a:pPr indent="-355600" lvl="0" marL="457200" rtl="0">
                        <a:spcBef>
                          <a:spcPts val="0"/>
                        </a:spcBef>
                        <a:buClr>
                          <a:srgbClr val="000000"/>
                        </a:buClr>
                        <a:buSzPct val="100000"/>
                        <a:buFont typeface="Arial"/>
                        <a:buChar char="●"/>
                      </a:pPr>
                      <a:r>
                        <a:rPr lang="en" sz="2000"/>
                        <a:t>Stated explicitly in the text</a:t>
                      </a:r>
                    </a:p>
                    <a:p>
                      <a:pPr indent="-355600" lvl="0" marL="457200" rtl="0">
                        <a:spcBef>
                          <a:spcPts val="0"/>
                        </a:spcBef>
                        <a:buClr>
                          <a:srgbClr val="000000"/>
                        </a:buClr>
                        <a:buSzPct val="100000"/>
                        <a:buFont typeface="Arial"/>
                        <a:buChar char="●"/>
                      </a:pPr>
                      <a:r>
                        <a:rPr lang="en" sz="2000"/>
                        <a:t>In form of a THESIS STATEMENT</a:t>
                      </a:r>
                    </a:p>
                    <a:p>
                      <a:pPr>
                        <a:spcBef>
                          <a:spcPts val="0"/>
                        </a:spcBef>
                        <a:buNone/>
                      </a:pPr>
                      <a:r>
                        <a:t/>
                      </a:r>
                      <a:endParaRPr sz="2000"/>
                    </a:p>
                  </a:txBody>
                  <a:tcPr marT="91425" marB="91425" marR="91425" marL="91425"/>
                </a:tc>
              </a:tr>
            </a:tbl>
          </a:graphicData>
        </a:graphic>
      </p:graphicFrame>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x="0" y="0"/>
          <a:ext cx="0" cy="0"/>
          <a:chOff x="0" y="0"/>
          <a:chExt cx="0" cy="0"/>
        </a:xfrm>
      </p:grpSpPr>
      <p:sp>
        <p:nvSpPr>
          <p:cNvPr id="52" name="Shape 52"/>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a:t>Thesis Statement</a:t>
            </a:r>
          </a:p>
        </p:txBody>
      </p:sp>
      <p:sp>
        <p:nvSpPr>
          <p:cNvPr id="53" name="Shape 53"/>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lnSpc>
                <a:spcPct val="150000"/>
              </a:lnSpc>
              <a:spcBef>
                <a:spcPts val="0"/>
              </a:spcBef>
              <a:buNone/>
            </a:pPr>
            <a:r>
              <a:rPr lang="en" sz="2500">
                <a:solidFill>
                  <a:srgbClr val="0000FF"/>
                </a:solidFill>
              </a:rPr>
              <a:t>Definition:</a:t>
            </a:r>
            <a:r>
              <a:rPr lang="en" sz="2500">
                <a:solidFill>
                  <a:srgbClr val="000000"/>
                </a:solidFill>
              </a:rPr>
              <a:t>Usually the last sentence of introduction that states the main idea of the piece of writing. </a:t>
            </a:r>
          </a:p>
          <a:p>
            <a:pPr indent="-387350" lvl="0" marL="457200" rtl="0">
              <a:lnSpc>
                <a:spcPct val="150000"/>
              </a:lnSpc>
              <a:spcBef>
                <a:spcPts val="0"/>
              </a:spcBef>
              <a:buClr>
                <a:schemeClr val="dk1"/>
              </a:buClr>
              <a:buSzPct val="100000"/>
              <a:buFont typeface="Arial"/>
              <a:buChar char="●"/>
            </a:pPr>
            <a:r>
              <a:rPr lang="en" sz="2500"/>
              <a:t>Supported and developed with evidence</a:t>
            </a:r>
          </a:p>
          <a:p>
            <a:pPr indent="-387350" lvl="0" marL="457200">
              <a:lnSpc>
                <a:spcPct val="150000"/>
              </a:lnSpc>
              <a:spcBef>
                <a:spcPts val="0"/>
              </a:spcBef>
              <a:buClr>
                <a:schemeClr val="dk1"/>
              </a:buClr>
              <a:buSzPct val="100000"/>
              <a:buFont typeface="Arial"/>
              <a:buChar char="●"/>
            </a:pPr>
            <a:r>
              <a:rPr lang="en" sz="2500"/>
              <a:t>Explained throughout essay with examples, descriptions,etc.</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a:t>Providing Proof</a:t>
            </a:r>
          </a:p>
        </p:txBody>
      </p:sp>
      <p:sp>
        <p:nvSpPr>
          <p:cNvPr id="59" name="Shape 59"/>
          <p:cNvSpPr txBox="1"/>
          <p:nvPr>
            <p:ph idx="1" type="body"/>
          </p:nvPr>
        </p:nvSpPr>
        <p:spPr>
          <a:xfrm>
            <a:off x="457200" y="1200150"/>
            <a:ext cx="8229600" cy="1287900"/>
          </a:xfrm>
          <a:prstGeom prst="rect">
            <a:avLst/>
          </a:prstGeom>
        </p:spPr>
        <p:txBody>
          <a:bodyPr anchorCtr="0" anchor="t" bIns="91425" lIns="91425" rIns="91425" tIns="91425">
            <a:noAutofit/>
          </a:bodyPr>
          <a:lstStyle/>
          <a:p>
            <a:pPr lvl="0" rtl="0">
              <a:spcBef>
                <a:spcPts val="0"/>
              </a:spcBef>
              <a:buNone/>
            </a:pPr>
            <a:r>
              <a:rPr lang="en">
                <a:solidFill>
                  <a:srgbClr val="0000FF"/>
                </a:solidFill>
              </a:rPr>
              <a:t>Every Main Idea must be supported by several “mini” main ideas.</a:t>
            </a:r>
            <a:r>
              <a:rPr lang="en"/>
              <a:t> </a:t>
            </a:r>
          </a:p>
          <a:p>
            <a:pPr indent="0" marL="0">
              <a:spcBef>
                <a:spcPts val="0"/>
              </a:spcBef>
              <a:buNone/>
            </a:pPr>
            <a:r>
              <a:rPr lang="en"/>
              <a:t>	</a:t>
            </a:r>
          </a:p>
        </p:txBody>
      </p:sp>
      <p:sp>
        <p:nvSpPr>
          <p:cNvPr id="60" name="Shape 60"/>
          <p:cNvSpPr txBox="1"/>
          <p:nvPr/>
        </p:nvSpPr>
        <p:spPr>
          <a:xfrm>
            <a:off x="1195550" y="2488050"/>
            <a:ext cx="6108000" cy="1541999"/>
          </a:xfrm>
          <a:prstGeom prst="rect">
            <a:avLst/>
          </a:prstGeom>
          <a:noFill/>
          <a:ln>
            <a:noFill/>
          </a:ln>
        </p:spPr>
        <p:txBody>
          <a:bodyPr anchorCtr="0" anchor="ctr" bIns="91425" lIns="91425" rIns="91425" tIns="91425">
            <a:noAutofit/>
          </a:bodyPr>
          <a:lstStyle/>
          <a:p>
            <a:pPr lvl="0" rtl="0">
              <a:spcBef>
                <a:spcPts val="0"/>
              </a:spcBef>
              <a:buNone/>
            </a:pPr>
            <a:r>
              <a:rPr lang="en" sz="3000">
                <a:solidFill>
                  <a:srgbClr val="3C78D8"/>
                </a:solidFill>
                <a:latin typeface="Georgia"/>
                <a:ea typeface="Georgia"/>
                <a:cs typeface="Georgia"/>
                <a:sym typeface="Georgia"/>
              </a:rPr>
              <a:t>→ Every “mini” main idea must be supported with details </a:t>
            </a:r>
          </a:p>
        </p:txBody>
      </p:sp>
      <p:cxnSp>
        <p:nvCxnSpPr>
          <p:cNvPr id="61" name="Shape 61"/>
          <p:cNvCxnSpPr/>
          <p:nvPr/>
        </p:nvCxnSpPr>
        <p:spPr>
          <a:xfrm>
            <a:off x="983225" y="2254050"/>
            <a:ext cx="13499" cy="816000"/>
          </a:xfrm>
          <a:prstGeom prst="straightConnector1">
            <a:avLst/>
          </a:prstGeom>
          <a:noFill/>
          <a:ln cap="flat" w="19050">
            <a:solidFill>
              <a:schemeClr val="dk2"/>
            </a:solidFill>
            <a:prstDash val="solid"/>
            <a:round/>
            <a:headEnd len="lg" w="lg" type="none"/>
            <a:tailEnd len="lg" w="lg" type="none"/>
          </a:ln>
        </p:spPr>
      </p:cxnSp>
      <p:cxnSp>
        <p:nvCxnSpPr>
          <p:cNvPr id="62" name="Shape 62"/>
          <p:cNvCxnSpPr/>
          <p:nvPr/>
        </p:nvCxnSpPr>
        <p:spPr>
          <a:xfrm flipH="1" rot="10800000">
            <a:off x="1003275" y="3056750"/>
            <a:ext cx="434699" cy="6599"/>
          </a:xfrm>
          <a:prstGeom prst="straightConnector1">
            <a:avLst/>
          </a:prstGeom>
          <a:noFill/>
          <a:ln cap="flat" w="19050">
            <a:solidFill>
              <a:schemeClr val="dk2"/>
            </a:solidFill>
            <a:prstDash val="solid"/>
            <a:round/>
            <a:headEnd len="lg" w="lg" type="none"/>
            <a:tailEnd len="lg" w="lg" type="none"/>
          </a:ln>
        </p:spPr>
      </p:cxnSp>
      <p:cxnSp>
        <p:nvCxnSpPr>
          <p:cNvPr id="63" name="Shape 63"/>
          <p:cNvCxnSpPr/>
          <p:nvPr/>
        </p:nvCxnSpPr>
        <p:spPr>
          <a:xfrm>
            <a:off x="1284200" y="3744400"/>
            <a:ext cx="0" cy="387899"/>
          </a:xfrm>
          <a:prstGeom prst="straightConnector1">
            <a:avLst/>
          </a:prstGeom>
          <a:noFill/>
          <a:ln cap="flat" w="19050">
            <a:solidFill>
              <a:schemeClr val="dk2"/>
            </a:solidFill>
            <a:prstDash val="solid"/>
            <a:round/>
            <a:headEnd len="lg" w="lg" type="none"/>
            <a:tailEnd len="lg" w="lg" type="triangle"/>
          </a:ln>
        </p:spPr>
      </p:cxnSp>
      <p:cxnSp>
        <p:nvCxnSpPr>
          <p:cNvPr id="64" name="Shape 64"/>
          <p:cNvCxnSpPr/>
          <p:nvPr/>
        </p:nvCxnSpPr>
        <p:spPr>
          <a:xfrm>
            <a:off x="3280475" y="3744400"/>
            <a:ext cx="0" cy="387899"/>
          </a:xfrm>
          <a:prstGeom prst="straightConnector1">
            <a:avLst/>
          </a:prstGeom>
          <a:noFill/>
          <a:ln cap="flat" w="19050">
            <a:solidFill>
              <a:schemeClr val="dk2"/>
            </a:solidFill>
            <a:prstDash val="solid"/>
            <a:round/>
            <a:headEnd len="lg" w="lg" type="none"/>
            <a:tailEnd len="lg" w="lg" type="triangle"/>
          </a:ln>
        </p:spPr>
      </p:cxnSp>
      <p:cxnSp>
        <p:nvCxnSpPr>
          <p:cNvPr id="65" name="Shape 65"/>
          <p:cNvCxnSpPr/>
          <p:nvPr/>
        </p:nvCxnSpPr>
        <p:spPr>
          <a:xfrm>
            <a:off x="5183600" y="3710975"/>
            <a:ext cx="0" cy="387899"/>
          </a:xfrm>
          <a:prstGeom prst="straightConnector1">
            <a:avLst/>
          </a:prstGeom>
          <a:noFill/>
          <a:ln cap="flat" w="19050">
            <a:solidFill>
              <a:schemeClr val="dk2"/>
            </a:solidFill>
            <a:prstDash val="solid"/>
            <a:round/>
            <a:headEnd len="lg" w="lg" type="none"/>
            <a:tailEnd len="lg" w="lg" type="triangle"/>
          </a:ln>
        </p:spPr>
      </p:cxnSp>
      <p:cxnSp>
        <p:nvCxnSpPr>
          <p:cNvPr id="66" name="Shape 66"/>
          <p:cNvCxnSpPr/>
          <p:nvPr/>
        </p:nvCxnSpPr>
        <p:spPr>
          <a:xfrm>
            <a:off x="7230025" y="3649050"/>
            <a:ext cx="0" cy="387899"/>
          </a:xfrm>
          <a:prstGeom prst="straightConnector1">
            <a:avLst/>
          </a:prstGeom>
          <a:noFill/>
          <a:ln cap="flat" w="19050">
            <a:solidFill>
              <a:schemeClr val="dk2"/>
            </a:solidFill>
            <a:prstDash val="solid"/>
            <a:round/>
            <a:headEnd len="lg" w="lg" type="none"/>
            <a:tailEnd len="lg" w="lg" type="triangle"/>
          </a:ln>
        </p:spPr>
      </p:cxnSp>
      <p:sp>
        <p:nvSpPr>
          <p:cNvPr id="67" name="Shape 67"/>
          <p:cNvSpPr txBox="1"/>
          <p:nvPr>
            <p:ph idx="2" type="body"/>
          </p:nvPr>
        </p:nvSpPr>
        <p:spPr>
          <a:xfrm>
            <a:off x="642100" y="4098875"/>
            <a:ext cx="1491600" cy="656699"/>
          </a:xfrm>
          <a:prstGeom prst="rect">
            <a:avLst/>
          </a:prstGeom>
        </p:spPr>
        <p:txBody>
          <a:bodyPr anchorCtr="0" anchor="t" bIns="91425" lIns="91425" rIns="91425" tIns="91425">
            <a:noAutofit/>
          </a:bodyPr>
          <a:lstStyle/>
          <a:p>
            <a:pPr lvl="0" rtl="0">
              <a:spcBef>
                <a:spcPts val="0"/>
              </a:spcBef>
              <a:buNone/>
            </a:pPr>
            <a:r>
              <a:rPr lang="en" sz="2200">
                <a:solidFill>
                  <a:srgbClr val="A4C2F4"/>
                </a:solidFill>
              </a:rPr>
              <a:t> Examples</a:t>
            </a:r>
          </a:p>
        </p:txBody>
      </p:sp>
      <p:sp>
        <p:nvSpPr>
          <p:cNvPr id="68" name="Shape 68"/>
          <p:cNvSpPr txBox="1"/>
          <p:nvPr>
            <p:ph idx="3" type="body"/>
          </p:nvPr>
        </p:nvSpPr>
        <p:spPr>
          <a:xfrm>
            <a:off x="2298675" y="4098875"/>
            <a:ext cx="2193599" cy="656699"/>
          </a:xfrm>
          <a:prstGeom prst="rect">
            <a:avLst/>
          </a:prstGeom>
        </p:spPr>
        <p:txBody>
          <a:bodyPr anchorCtr="0" anchor="t" bIns="91425" lIns="91425" rIns="91425" tIns="91425">
            <a:noAutofit/>
          </a:bodyPr>
          <a:lstStyle/>
          <a:p>
            <a:pPr lvl="0" rtl="0">
              <a:spcBef>
                <a:spcPts val="0"/>
              </a:spcBef>
              <a:buNone/>
            </a:pPr>
            <a:r>
              <a:rPr lang="en" sz="2200">
                <a:solidFill>
                  <a:srgbClr val="A4C2F4"/>
                </a:solidFill>
              </a:rPr>
              <a:t>Fact/Statistics</a:t>
            </a:r>
          </a:p>
        </p:txBody>
      </p:sp>
      <p:sp>
        <p:nvSpPr>
          <p:cNvPr id="69" name="Shape 69"/>
          <p:cNvSpPr txBox="1"/>
          <p:nvPr>
            <p:ph idx="4" type="body"/>
          </p:nvPr>
        </p:nvSpPr>
        <p:spPr>
          <a:xfrm>
            <a:off x="4497075" y="4064000"/>
            <a:ext cx="1491600" cy="656699"/>
          </a:xfrm>
          <a:prstGeom prst="rect">
            <a:avLst/>
          </a:prstGeom>
        </p:spPr>
        <p:txBody>
          <a:bodyPr anchorCtr="0" anchor="t" bIns="91425" lIns="91425" rIns="91425" tIns="91425">
            <a:noAutofit/>
          </a:bodyPr>
          <a:lstStyle/>
          <a:p>
            <a:pPr lvl="0" rtl="0">
              <a:spcBef>
                <a:spcPts val="0"/>
              </a:spcBef>
              <a:buNone/>
            </a:pPr>
            <a:r>
              <a:rPr lang="en" sz="2200">
                <a:solidFill>
                  <a:srgbClr val="A4C2F4"/>
                </a:solidFill>
              </a:rPr>
              <a:t>Anecdotes</a:t>
            </a:r>
          </a:p>
        </p:txBody>
      </p:sp>
      <p:sp>
        <p:nvSpPr>
          <p:cNvPr id="70" name="Shape 70"/>
          <p:cNvSpPr txBox="1"/>
          <p:nvPr>
            <p:ph idx="5" type="body"/>
          </p:nvPr>
        </p:nvSpPr>
        <p:spPr>
          <a:xfrm>
            <a:off x="6408025" y="4049200"/>
            <a:ext cx="1793400" cy="656699"/>
          </a:xfrm>
          <a:prstGeom prst="rect">
            <a:avLst/>
          </a:prstGeom>
        </p:spPr>
        <p:txBody>
          <a:bodyPr anchorCtr="0" anchor="t" bIns="91425" lIns="91425" rIns="91425" tIns="91425">
            <a:noAutofit/>
          </a:bodyPr>
          <a:lstStyle/>
          <a:p>
            <a:pPr lvl="0" rtl="0">
              <a:spcBef>
                <a:spcPts val="0"/>
              </a:spcBef>
              <a:buNone/>
            </a:pPr>
            <a:r>
              <a:rPr lang="en" sz="2200">
                <a:solidFill>
                  <a:srgbClr val="A4C2F4"/>
                </a:solidFill>
              </a:rPr>
              <a:t>Descriptions</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
                                        </p:tgtEl>
                                        <p:attrNameLst>
                                          <p:attrName>style.visibility</p:attrName>
                                        </p:attrNameLst>
                                      </p:cBhvr>
                                      <p:to>
                                        <p:strVal val="visible"/>
                                      </p:to>
                                    </p:set>
                                    <p:animEffect filter="fade" transition="in">
                                      <p:cBhvr>
                                        <p:cTn dur="1000"/>
                                        <p:tgtEl>
                                          <p:spTgt spid="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
                                        </p:tgtEl>
                                        <p:attrNameLst>
                                          <p:attrName>style.visibility</p:attrName>
                                        </p:attrNameLst>
                                      </p:cBhvr>
                                      <p:to>
                                        <p:strVal val="visible"/>
                                      </p:to>
                                    </p:set>
                                    <p:animEffect filter="fade" transition="in">
                                      <p:cBhvr>
                                        <p:cTn dur="1000"/>
                                        <p:tgtEl>
                                          <p:spTgt spid="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
                                        </p:tgtEl>
                                        <p:attrNameLst>
                                          <p:attrName>style.visibility</p:attrName>
                                        </p:attrNameLst>
                                      </p:cBhvr>
                                      <p:to>
                                        <p:strVal val="visible"/>
                                      </p:to>
                                    </p:set>
                                    <p:animEffect filter="fade" transition="in">
                                      <p:cBhvr>
                                        <p:cTn dur="1000"/>
                                        <p:tgtEl>
                                          <p:spTgt spid="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gtEl>
                                        <p:attrNameLst>
                                          <p:attrName>style.visibility</p:attrName>
                                        </p:attrNameLst>
                                      </p:cBhvr>
                                      <p:to>
                                        <p:strVal val="visible"/>
                                      </p:to>
                                    </p:set>
                                    <p:animEffect filter="fade" transition="in">
                                      <p:cBhvr>
                                        <p:cTn dur="1000"/>
                                        <p:tgtEl>
                                          <p:spTgt spid="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000"/>
                                        <p:tgtEl>
                                          <p:spTgt spid="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a:t>Examples</a:t>
            </a:r>
          </a:p>
        </p:txBody>
      </p:sp>
      <p:sp>
        <p:nvSpPr>
          <p:cNvPr id="76" name="Shape 76"/>
          <p:cNvSpPr txBox="1"/>
          <p:nvPr>
            <p:ph idx="1" type="body"/>
          </p:nvPr>
        </p:nvSpPr>
        <p:spPr>
          <a:xfrm>
            <a:off x="457200" y="1200150"/>
            <a:ext cx="8229600" cy="993600"/>
          </a:xfrm>
          <a:prstGeom prst="rect">
            <a:avLst/>
          </a:prstGeom>
        </p:spPr>
        <p:txBody>
          <a:bodyPr anchorCtr="0" anchor="t" bIns="91425" lIns="91425" rIns="91425" tIns="91425">
            <a:noAutofit/>
          </a:bodyPr>
          <a:lstStyle/>
          <a:p>
            <a:pPr>
              <a:spcBef>
                <a:spcPts val="0"/>
              </a:spcBef>
              <a:buNone/>
            </a:pPr>
            <a:r>
              <a:rPr b="1" lang="en" sz="2400">
                <a:solidFill>
                  <a:srgbClr val="333333"/>
                </a:solidFill>
              </a:rPr>
              <a:t>Definition-</a:t>
            </a:r>
            <a:r>
              <a:rPr lang="en" sz="2400">
                <a:solidFill>
                  <a:srgbClr val="333333"/>
                </a:solidFill>
              </a:rPr>
              <a:t> One of a number of things, or a part of something, taken to show the character of the whole</a:t>
            </a:r>
          </a:p>
        </p:txBody>
      </p:sp>
      <p:sp>
        <p:nvSpPr>
          <p:cNvPr id="77" name="Shape 77"/>
          <p:cNvSpPr txBox="1"/>
          <p:nvPr/>
        </p:nvSpPr>
        <p:spPr>
          <a:xfrm>
            <a:off x="801450" y="2178125"/>
            <a:ext cx="7205100" cy="993600"/>
          </a:xfrm>
          <a:prstGeom prst="rect">
            <a:avLst/>
          </a:prstGeom>
          <a:noFill/>
          <a:ln>
            <a:noFill/>
          </a:ln>
        </p:spPr>
        <p:txBody>
          <a:bodyPr anchorCtr="0" anchor="t" bIns="91425" lIns="91425" rIns="91425" tIns="91425">
            <a:noAutofit/>
          </a:bodyPr>
          <a:lstStyle/>
          <a:p>
            <a:pPr lvl="0" rtl="0">
              <a:spcBef>
                <a:spcPts val="0"/>
              </a:spcBef>
              <a:buNone/>
            </a:pPr>
            <a:r>
              <a:rPr lang="en" sz="2400">
                <a:solidFill>
                  <a:srgbClr val="0000FF"/>
                </a:solidFill>
              </a:rPr>
              <a:t>1st Main Idea:	</a:t>
            </a:r>
          </a:p>
          <a:p>
            <a:pPr lvl="0" rtl="0">
              <a:spcBef>
                <a:spcPts val="0"/>
              </a:spcBef>
              <a:buNone/>
            </a:pPr>
            <a:r>
              <a:rPr lang="en" sz="2400"/>
              <a:t>One reason people should be more mindful of the waste they produce is money.</a:t>
            </a:r>
          </a:p>
          <a:p>
            <a:pPr lvl="0" rtl="0">
              <a:spcBef>
                <a:spcPts val="0"/>
              </a:spcBef>
              <a:buNone/>
            </a:pPr>
            <a:r>
              <a:rPr lang="en">
                <a:solidFill>
                  <a:srgbClr val="3C78D8"/>
                </a:solidFill>
              </a:rPr>
              <a:t>	</a:t>
            </a:r>
          </a:p>
        </p:txBody>
      </p:sp>
      <p:sp>
        <p:nvSpPr>
          <p:cNvPr id="78" name="Shape 78"/>
          <p:cNvSpPr txBox="1"/>
          <p:nvPr/>
        </p:nvSpPr>
        <p:spPr>
          <a:xfrm>
            <a:off x="1401450" y="3537100"/>
            <a:ext cx="7205100" cy="1165799"/>
          </a:xfrm>
          <a:prstGeom prst="rect">
            <a:avLst/>
          </a:prstGeom>
          <a:noFill/>
          <a:ln>
            <a:noFill/>
          </a:ln>
        </p:spPr>
        <p:txBody>
          <a:bodyPr anchorCtr="0" anchor="ctr" bIns="91425" lIns="91425" rIns="91425" tIns="91425">
            <a:noAutofit/>
          </a:bodyPr>
          <a:lstStyle/>
          <a:p>
            <a:pPr lvl="0" rtl="0">
              <a:spcBef>
                <a:spcPts val="0"/>
              </a:spcBef>
              <a:buNone/>
            </a:pPr>
            <a:r>
              <a:rPr lang="en" sz="2000">
                <a:solidFill>
                  <a:srgbClr val="3C78D8"/>
                </a:solidFill>
              </a:rPr>
              <a:t>Example:</a:t>
            </a:r>
          </a:p>
          <a:p>
            <a:pPr lvl="0" rtl="0">
              <a:spcBef>
                <a:spcPts val="0"/>
              </a:spcBef>
              <a:buNone/>
            </a:pPr>
            <a:r>
              <a:rPr lang="en" sz="2000">
                <a:solidFill>
                  <a:schemeClr val="dk1"/>
                </a:solidFill>
              </a:rPr>
              <a:t>		For example, by keeping old glass bottles and containers, people can cut cost on buying things like tupperware, ziploc bags, and other toteable items.</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a:t>Facts &amp; Statistics</a:t>
            </a:r>
          </a:p>
        </p:txBody>
      </p:sp>
      <p:sp>
        <p:nvSpPr>
          <p:cNvPr id="84" name="Shape 84"/>
          <p:cNvSpPr txBox="1"/>
          <p:nvPr>
            <p:ph idx="1" type="body"/>
          </p:nvPr>
        </p:nvSpPr>
        <p:spPr>
          <a:xfrm>
            <a:off x="457200" y="1200150"/>
            <a:ext cx="8229600" cy="1194299"/>
          </a:xfrm>
          <a:prstGeom prst="rect">
            <a:avLst/>
          </a:prstGeom>
        </p:spPr>
        <p:txBody>
          <a:bodyPr anchorCtr="0" anchor="t" bIns="91425" lIns="91425" rIns="91425" tIns="91425">
            <a:noAutofit/>
          </a:bodyPr>
          <a:lstStyle/>
          <a:p>
            <a:pPr>
              <a:spcBef>
                <a:spcPts val="0"/>
              </a:spcBef>
              <a:buNone/>
            </a:pPr>
            <a:r>
              <a:rPr b="1" lang="en" sz="2400">
                <a:solidFill>
                  <a:srgbClr val="333333"/>
                </a:solidFill>
              </a:rPr>
              <a:t>Definition:</a:t>
            </a:r>
            <a:r>
              <a:rPr lang="en" sz="2400">
                <a:solidFill>
                  <a:srgbClr val="333333"/>
                </a:solidFill>
              </a:rPr>
              <a:t> A truth known by actual experience or observation; something known to be true</a:t>
            </a:r>
          </a:p>
        </p:txBody>
      </p:sp>
      <p:sp>
        <p:nvSpPr>
          <p:cNvPr id="85" name="Shape 85"/>
          <p:cNvSpPr txBox="1"/>
          <p:nvPr/>
        </p:nvSpPr>
        <p:spPr>
          <a:xfrm>
            <a:off x="801450" y="2178125"/>
            <a:ext cx="7205100" cy="993600"/>
          </a:xfrm>
          <a:prstGeom prst="rect">
            <a:avLst/>
          </a:prstGeom>
          <a:noFill/>
          <a:ln>
            <a:noFill/>
          </a:ln>
        </p:spPr>
        <p:txBody>
          <a:bodyPr anchorCtr="0" anchor="t" bIns="91425" lIns="91425" rIns="91425" tIns="91425">
            <a:noAutofit/>
          </a:bodyPr>
          <a:lstStyle/>
          <a:p>
            <a:pPr lvl="0" rtl="0">
              <a:spcBef>
                <a:spcPts val="0"/>
              </a:spcBef>
              <a:buNone/>
            </a:pPr>
            <a:r>
              <a:rPr lang="en" sz="2400">
                <a:solidFill>
                  <a:srgbClr val="0000FF"/>
                </a:solidFill>
              </a:rPr>
              <a:t>1st Main Idea:	</a:t>
            </a:r>
          </a:p>
          <a:p>
            <a:pPr lvl="0" rtl="0">
              <a:spcBef>
                <a:spcPts val="0"/>
              </a:spcBef>
              <a:buNone/>
            </a:pPr>
            <a:r>
              <a:rPr lang="en" sz="2400"/>
              <a:t>One reason people should be more mindful of the waste they produce is money.</a:t>
            </a:r>
          </a:p>
          <a:p>
            <a:pPr lvl="0" rtl="0">
              <a:spcBef>
                <a:spcPts val="0"/>
              </a:spcBef>
              <a:buNone/>
            </a:pPr>
            <a:r>
              <a:rPr lang="en">
                <a:solidFill>
                  <a:srgbClr val="3C78D8"/>
                </a:solidFill>
              </a:rPr>
              <a:t>	</a:t>
            </a:r>
          </a:p>
        </p:txBody>
      </p:sp>
      <p:sp>
        <p:nvSpPr>
          <p:cNvPr id="86" name="Shape 86"/>
          <p:cNvSpPr txBox="1"/>
          <p:nvPr/>
        </p:nvSpPr>
        <p:spPr>
          <a:xfrm>
            <a:off x="1401450" y="3537100"/>
            <a:ext cx="7205100" cy="1165799"/>
          </a:xfrm>
          <a:prstGeom prst="rect">
            <a:avLst/>
          </a:prstGeom>
          <a:noFill/>
          <a:ln>
            <a:noFill/>
          </a:ln>
        </p:spPr>
        <p:txBody>
          <a:bodyPr anchorCtr="0" anchor="ctr" bIns="91425" lIns="91425" rIns="91425" tIns="91425">
            <a:noAutofit/>
          </a:bodyPr>
          <a:lstStyle/>
          <a:p>
            <a:pPr lvl="0" rtl="0">
              <a:spcBef>
                <a:spcPts val="0"/>
              </a:spcBef>
              <a:buNone/>
            </a:pPr>
            <a:r>
              <a:rPr lang="en" sz="2000">
                <a:solidFill>
                  <a:srgbClr val="3C78D8"/>
                </a:solidFill>
              </a:rPr>
              <a:t>Example:</a:t>
            </a:r>
          </a:p>
          <a:p>
            <a:pPr lvl="0" rtl="0">
              <a:spcBef>
                <a:spcPts val="0"/>
              </a:spcBef>
              <a:buNone/>
            </a:pPr>
            <a:r>
              <a:rPr lang="en" sz="2000">
                <a:solidFill>
                  <a:schemeClr val="dk1"/>
                </a:solidFill>
              </a:rPr>
              <a:t>	The average household throws away ten dollars a week in food waste alone, this adds up to over $500 a year in!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gtEl>
                                        <p:attrNameLst>
                                          <p:attrName>style.visibility</p:attrName>
                                        </p:attrNameLst>
                                      </p:cBhvr>
                                      <p:to>
                                        <p:strVal val="visible"/>
                                      </p:to>
                                    </p:set>
                                    <p:animEffect filter="fade" transition="in">
                                      <p:cBhvr>
                                        <p:cTn dur="1000"/>
                                        <p:tgtEl>
                                          <p:spTgt spid="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a:t>Anecdote</a:t>
            </a:r>
          </a:p>
        </p:txBody>
      </p:sp>
      <p:sp>
        <p:nvSpPr>
          <p:cNvPr id="92" name="Shape 92"/>
          <p:cNvSpPr txBox="1"/>
          <p:nvPr>
            <p:ph idx="1" type="body"/>
          </p:nvPr>
        </p:nvSpPr>
        <p:spPr>
          <a:xfrm>
            <a:off x="457200" y="1200150"/>
            <a:ext cx="8229600" cy="1167600"/>
          </a:xfrm>
          <a:prstGeom prst="rect">
            <a:avLst/>
          </a:prstGeom>
        </p:spPr>
        <p:txBody>
          <a:bodyPr anchorCtr="0" anchor="t" bIns="91425" lIns="91425" rIns="91425" tIns="91425">
            <a:noAutofit/>
          </a:bodyPr>
          <a:lstStyle/>
          <a:p>
            <a:pPr>
              <a:spcBef>
                <a:spcPts val="0"/>
              </a:spcBef>
              <a:buNone/>
            </a:pPr>
            <a:r>
              <a:rPr b="1" lang="en" sz="2400">
                <a:solidFill>
                  <a:srgbClr val="333333"/>
                </a:solidFill>
              </a:rPr>
              <a:t>Definition: </a:t>
            </a:r>
            <a:r>
              <a:rPr lang="en" sz="2400">
                <a:solidFill>
                  <a:srgbClr val="333333"/>
                </a:solidFill>
              </a:rPr>
              <a:t>a short account of a particular incident or event, especially of an interesting or amusing </a:t>
            </a:r>
            <a:r>
              <a:rPr lang="en" sz="2400">
                <a:solidFill>
                  <a:srgbClr val="333333"/>
                </a:solidFill>
                <a:hlinkClick r:id="rId3"/>
              </a:rPr>
              <a:t>nature</a:t>
            </a:r>
            <a:r>
              <a:rPr lang="en" sz="2400">
                <a:solidFill>
                  <a:srgbClr val="333333"/>
                </a:solidFill>
              </a:rPr>
              <a:t>.</a:t>
            </a:r>
          </a:p>
        </p:txBody>
      </p:sp>
      <p:sp>
        <p:nvSpPr>
          <p:cNvPr id="93" name="Shape 93"/>
          <p:cNvSpPr txBox="1"/>
          <p:nvPr/>
        </p:nvSpPr>
        <p:spPr>
          <a:xfrm>
            <a:off x="725250" y="2101925"/>
            <a:ext cx="7205100" cy="993600"/>
          </a:xfrm>
          <a:prstGeom prst="rect">
            <a:avLst/>
          </a:prstGeom>
          <a:noFill/>
          <a:ln>
            <a:noFill/>
          </a:ln>
        </p:spPr>
        <p:txBody>
          <a:bodyPr anchorCtr="0" anchor="t" bIns="91425" lIns="91425" rIns="91425" tIns="91425">
            <a:noAutofit/>
          </a:bodyPr>
          <a:lstStyle/>
          <a:p>
            <a:pPr lvl="0" rtl="0">
              <a:spcBef>
                <a:spcPts val="0"/>
              </a:spcBef>
              <a:buNone/>
            </a:pPr>
            <a:r>
              <a:rPr lang="en" sz="2400">
                <a:solidFill>
                  <a:srgbClr val="0000FF"/>
                </a:solidFill>
              </a:rPr>
              <a:t>1st Main Idea:	</a:t>
            </a:r>
          </a:p>
          <a:p>
            <a:pPr lvl="0" rtl="0">
              <a:spcBef>
                <a:spcPts val="0"/>
              </a:spcBef>
              <a:buNone/>
            </a:pPr>
            <a:r>
              <a:rPr lang="en" sz="2400"/>
              <a:t>One reason people should be more mindful of the waste they produce is money.</a:t>
            </a:r>
          </a:p>
          <a:p>
            <a:pPr lvl="0" rtl="0">
              <a:spcBef>
                <a:spcPts val="0"/>
              </a:spcBef>
              <a:buNone/>
            </a:pPr>
            <a:r>
              <a:rPr lang="en">
                <a:solidFill>
                  <a:srgbClr val="3C78D8"/>
                </a:solidFill>
              </a:rPr>
              <a:t>	</a:t>
            </a:r>
          </a:p>
        </p:txBody>
      </p:sp>
      <p:sp>
        <p:nvSpPr>
          <p:cNvPr id="94" name="Shape 94"/>
          <p:cNvSpPr txBox="1"/>
          <p:nvPr/>
        </p:nvSpPr>
        <p:spPr>
          <a:xfrm>
            <a:off x="1401450" y="3537100"/>
            <a:ext cx="7205100" cy="1165799"/>
          </a:xfrm>
          <a:prstGeom prst="rect">
            <a:avLst/>
          </a:prstGeom>
          <a:noFill/>
          <a:ln>
            <a:noFill/>
          </a:ln>
        </p:spPr>
        <p:txBody>
          <a:bodyPr anchorCtr="0" anchor="ctr" bIns="91425" lIns="91425" rIns="91425" tIns="91425">
            <a:noAutofit/>
          </a:bodyPr>
          <a:lstStyle/>
          <a:p>
            <a:pPr lvl="0" rtl="0">
              <a:spcBef>
                <a:spcPts val="0"/>
              </a:spcBef>
              <a:buNone/>
            </a:pPr>
            <a:r>
              <a:rPr lang="en" sz="2000">
                <a:solidFill>
                  <a:srgbClr val="3C78D8"/>
                </a:solidFill>
              </a:rPr>
              <a:t>Example:</a:t>
            </a:r>
          </a:p>
          <a:p>
            <a:pPr lvl="0" rtl="0">
              <a:spcBef>
                <a:spcPts val="0"/>
              </a:spcBef>
              <a:buNone/>
            </a:pPr>
            <a:r>
              <a:rPr lang="en" sz="2000">
                <a:solidFill>
                  <a:schemeClr val="dk1"/>
                </a:solidFill>
              </a:rPr>
              <a:t>	</a:t>
            </a:r>
            <a:r>
              <a:rPr lang="en" sz="1900">
                <a:solidFill>
                  <a:schemeClr val="dk1"/>
                </a:solidFill>
              </a:rPr>
              <a:t>Consider Beth and Ruth. Beth cooks meals that are intended to be turned into a new one the next day to save money. Ruth on the other hand, worries about wasting money on extra food, so she purchases goods in smaller portions. In turn, she spends more money on less items than Beth because Beth buys in bulk. </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000"/>
                                        <p:tgtEl>
                                          <p:spTgt spid="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000"/>
                                        <p:tgtEl>
                                          <p:spTgt spid="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
              <a:t>Descriptions</a:t>
            </a:r>
          </a:p>
        </p:txBody>
      </p:sp>
      <p:sp>
        <p:nvSpPr>
          <p:cNvPr id="100" name="Shape 100"/>
          <p:cNvSpPr txBox="1"/>
          <p:nvPr>
            <p:ph idx="1" type="body"/>
          </p:nvPr>
        </p:nvSpPr>
        <p:spPr>
          <a:xfrm>
            <a:off x="457200" y="1200150"/>
            <a:ext cx="8229600" cy="1200899"/>
          </a:xfrm>
          <a:prstGeom prst="rect">
            <a:avLst/>
          </a:prstGeom>
        </p:spPr>
        <p:txBody>
          <a:bodyPr anchorCtr="0" anchor="t" bIns="91425" lIns="91425" rIns="91425" tIns="91425">
            <a:noAutofit/>
          </a:bodyPr>
          <a:lstStyle/>
          <a:p>
            <a:pPr>
              <a:spcBef>
                <a:spcPts val="0"/>
              </a:spcBef>
              <a:buNone/>
            </a:pPr>
            <a:r>
              <a:rPr b="1" lang="en" sz="2400"/>
              <a:t>Definition:</a:t>
            </a:r>
            <a:r>
              <a:rPr lang="en" sz="2400"/>
              <a:t> a statement that tells you how something or someone looks, sounds, etc.</a:t>
            </a:r>
          </a:p>
        </p:txBody>
      </p:sp>
      <p:sp>
        <p:nvSpPr>
          <p:cNvPr id="101" name="Shape 101"/>
          <p:cNvSpPr txBox="1"/>
          <p:nvPr/>
        </p:nvSpPr>
        <p:spPr>
          <a:xfrm>
            <a:off x="649050" y="2025725"/>
            <a:ext cx="7205100" cy="993600"/>
          </a:xfrm>
          <a:prstGeom prst="rect">
            <a:avLst/>
          </a:prstGeom>
          <a:noFill/>
          <a:ln>
            <a:noFill/>
          </a:ln>
        </p:spPr>
        <p:txBody>
          <a:bodyPr anchorCtr="0" anchor="t" bIns="91425" lIns="91425" rIns="91425" tIns="91425">
            <a:noAutofit/>
          </a:bodyPr>
          <a:lstStyle/>
          <a:p>
            <a:pPr lvl="0" rtl="0">
              <a:spcBef>
                <a:spcPts val="0"/>
              </a:spcBef>
              <a:buNone/>
            </a:pPr>
            <a:r>
              <a:rPr lang="en" sz="2400">
                <a:solidFill>
                  <a:srgbClr val="0000FF"/>
                </a:solidFill>
              </a:rPr>
              <a:t>1st Main Idea:	</a:t>
            </a:r>
          </a:p>
          <a:p>
            <a:pPr lvl="0" rtl="0">
              <a:spcBef>
                <a:spcPts val="0"/>
              </a:spcBef>
              <a:buNone/>
            </a:pPr>
            <a:r>
              <a:rPr lang="en" sz="2400"/>
              <a:t>One reason people should be more mindful of the waste they produce is money.</a:t>
            </a:r>
          </a:p>
          <a:p>
            <a:pPr lvl="0" rtl="0">
              <a:spcBef>
                <a:spcPts val="0"/>
              </a:spcBef>
              <a:buNone/>
            </a:pPr>
            <a:r>
              <a:rPr lang="en">
                <a:solidFill>
                  <a:srgbClr val="3C78D8"/>
                </a:solidFill>
              </a:rPr>
              <a:t>	</a:t>
            </a:r>
          </a:p>
        </p:txBody>
      </p:sp>
      <p:sp>
        <p:nvSpPr>
          <p:cNvPr id="102" name="Shape 102"/>
          <p:cNvSpPr txBox="1"/>
          <p:nvPr/>
        </p:nvSpPr>
        <p:spPr>
          <a:xfrm>
            <a:off x="1401450" y="3537100"/>
            <a:ext cx="7205100" cy="1165799"/>
          </a:xfrm>
          <a:prstGeom prst="rect">
            <a:avLst/>
          </a:prstGeom>
          <a:noFill/>
          <a:ln>
            <a:noFill/>
          </a:ln>
        </p:spPr>
        <p:txBody>
          <a:bodyPr anchorCtr="0" anchor="ctr" bIns="91425" lIns="91425" rIns="91425" tIns="91425">
            <a:noAutofit/>
          </a:bodyPr>
          <a:lstStyle/>
          <a:p>
            <a:pPr lvl="0" rtl="0">
              <a:spcBef>
                <a:spcPts val="0"/>
              </a:spcBef>
              <a:buNone/>
            </a:pPr>
            <a:r>
              <a:rPr lang="en" sz="2000">
                <a:solidFill>
                  <a:srgbClr val="3C78D8"/>
                </a:solidFill>
              </a:rPr>
              <a:t>Example:</a:t>
            </a:r>
          </a:p>
          <a:p>
            <a:pPr lvl="0" rtl="0">
              <a:spcBef>
                <a:spcPts val="0"/>
              </a:spcBef>
              <a:buNone/>
            </a:pPr>
            <a:r>
              <a:rPr lang="en" sz="2000">
                <a:solidFill>
                  <a:schemeClr val="dk1"/>
                </a:solidFill>
              </a:rPr>
              <a:t>	Image a giant pile. Twenty-Five feet high and ten feet wide. What is this pile? Trash. Food wrappers, plastic bottles, even chunks of food can be seen sticking out. Next to it you see several critters, chomping away on a $500 meal thrown out in the past year from food waste. </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1000"/>
                                        <p:tgtEl>
                                          <p:spTgt spid="1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1000"/>
                                        <p:tgtEl>
                                          <p:spTgt spid="10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